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howGuides="1">
      <p:cViewPr varScale="1">
        <p:scale>
          <a:sx n="82" d="100"/>
          <a:sy n="82" d="100"/>
        </p:scale>
        <p:origin x="69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84D5-7016-A14E-8F81-AF7E7AF29722}" type="datetimeFigureOut">
              <a:rPr lang="en-US" smtClean="0"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FA12-AD8C-4E49-B11D-59947A64B6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659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84D5-7016-A14E-8F81-AF7E7AF29722}" type="datetimeFigureOut">
              <a:rPr lang="en-US" smtClean="0"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FA12-AD8C-4E49-B11D-59947A64B6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32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84D5-7016-A14E-8F81-AF7E7AF29722}" type="datetimeFigureOut">
              <a:rPr lang="en-US" smtClean="0"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FA12-AD8C-4E49-B11D-59947A64B6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82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84D5-7016-A14E-8F81-AF7E7AF29722}" type="datetimeFigureOut">
              <a:rPr lang="en-US" smtClean="0"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FA12-AD8C-4E49-B11D-59947A64B6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588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84D5-7016-A14E-8F81-AF7E7AF29722}" type="datetimeFigureOut">
              <a:rPr lang="en-US" smtClean="0"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FA12-AD8C-4E49-B11D-59947A64B6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005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84D5-7016-A14E-8F81-AF7E7AF29722}" type="datetimeFigureOut">
              <a:rPr lang="en-US" smtClean="0"/>
              <a:t>8/21/2024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FA12-AD8C-4E49-B11D-59947A64B6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631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84D5-7016-A14E-8F81-AF7E7AF29722}" type="datetimeFigureOut">
              <a:rPr lang="en-US" smtClean="0"/>
              <a:t>8/21/2024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FA12-AD8C-4E49-B11D-59947A64B6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22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84D5-7016-A14E-8F81-AF7E7AF29722}" type="datetimeFigureOut">
              <a:rPr lang="en-US" smtClean="0"/>
              <a:t>8/21/2024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FA12-AD8C-4E49-B11D-59947A64B6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45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84D5-7016-A14E-8F81-AF7E7AF29722}" type="datetimeFigureOut">
              <a:rPr lang="en-US" smtClean="0"/>
              <a:t>8/21/2024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FA12-AD8C-4E49-B11D-59947A64B6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73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84D5-7016-A14E-8F81-AF7E7AF29722}" type="datetimeFigureOut">
              <a:rPr lang="en-US" smtClean="0"/>
              <a:t>8/21/2024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FA12-AD8C-4E49-B11D-59947A64B6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819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84D5-7016-A14E-8F81-AF7E7AF29722}" type="datetimeFigureOut">
              <a:rPr lang="en-US" smtClean="0"/>
              <a:t>8/21/2024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FA12-AD8C-4E49-B11D-59947A64B6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40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084D5-7016-A14E-8F81-AF7E7AF29722}" type="datetimeFigureOut">
              <a:rPr lang="en-US" smtClean="0"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0FA12-AD8C-4E49-B11D-59947A64B6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1722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experience.arcgis.com/experience/03beab8511814e79a0e4eabf0d3e7247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D60EB5BA-C23C-D023-A842-9528E0142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0" y="5257800"/>
            <a:ext cx="9025054" cy="1463675"/>
          </a:xfrm>
        </p:spPr>
        <p:txBody>
          <a:bodyPr/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Mission: Protect Lives and Property</a:t>
            </a:r>
          </a:p>
          <a:p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Integrity    Accountability    Teamwork    Respect    Professionalism</a:t>
            </a:r>
            <a:r>
              <a:rPr lang="en-US" sz="2800" dirty="0">
                <a:effectLst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B75AD38-BF2F-45FE-96B6-EB69C4666E11}"/>
              </a:ext>
            </a:extLst>
          </p:cNvPr>
          <p:cNvSpPr txBox="1">
            <a:spLocks/>
          </p:cNvSpPr>
          <p:nvPr/>
        </p:nvSpPr>
        <p:spPr>
          <a:xfrm>
            <a:off x="1464527" y="10414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Fire Hazard Severity Zones</a:t>
            </a:r>
          </a:p>
          <a:p>
            <a:r>
              <a:rPr lang="en-US" dirty="0"/>
              <a:t>August 2024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0AD40E9-74D0-26FD-AB35-5E3F72F44CD3}"/>
              </a:ext>
            </a:extLst>
          </p:cNvPr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cap="sm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El Cerrito-Kensington Fire Department</a:t>
            </a:r>
            <a:endParaRPr lang="en-US" dirty="0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27EC43A7-2B4E-CE2A-18A9-227ED99DCA4B}"/>
              </a:ext>
            </a:extLst>
          </p:cNvPr>
          <p:cNvSpPr/>
          <p:nvPr/>
        </p:nvSpPr>
        <p:spPr>
          <a:xfrm>
            <a:off x="120133" y="136524"/>
            <a:ext cx="2500404" cy="2366963"/>
          </a:xfrm>
          <a:custGeom>
            <a:avLst/>
            <a:gdLst/>
            <a:ahLst/>
            <a:cxnLst/>
            <a:rect l="l" t="t" r="r" b="b"/>
            <a:pathLst>
              <a:path w="2069107" h="1877544">
                <a:moveTo>
                  <a:pt x="0" y="0"/>
                </a:moveTo>
                <a:lnTo>
                  <a:pt x="2069107" y="0"/>
                </a:lnTo>
                <a:lnTo>
                  <a:pt x="2069107" y="1877544"/>
                </a:lnTo>
                <a:lnTo>
                  <a:pt x="0" y="18775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32" r="-1332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A15F7428-2DA9-0BC3-5BB0-0F3AD9F84F92}"/>
              </a:ext>
            </a:extLst>
          </p:cNvPr>
          <p:cNvSpPr/>
          <p:nvPr/>
        </p:nvSpPr>
        <p:spPr>
          <a:xfrm>
            <a:off x="9298852" y="115887"/>
            <a:ext cx="2500403" cy="2387600"/>
          </a:xfrm>
          <a:custGeom>
            <a:avLst/>
            <a:gdLst/>
            <a:ahLst/>
            <a:cxnLst/>
            <a:rect l="l" t="t" r="r" b="b"/>
            <a:pathLst>
              <a:path w="2069107" h="1942551">
                <a:moveTo>
                  <a:pt x="0" y="0"/>
                </a:moveTo>
                <a:lnTo>
                  <a:pt x="2069107" y="0"/>
                </a:lnTo>
                <a:lnTo>
                  <a:pt x="2069107" y="1942552"/>
                </a:lnTo>
                <a:lnTo>
                  <a:pt x="0" y="19425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332" r="-1332"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996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4DE4D-86D7-10E5-2659-4623933F7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564AD-7979-93E9-BAF3-AB499A774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97717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1980 Panorama Fire (San Bernardino County)</a:t>
            </a:r>
          </a:p>
          <a:p>
            <a:pPr lvl="1"/>
            <a:r>
              <a:rPr lang="en-US" dirty="0"/>
              <a:t>4 Deaths</a:t>
            </a:r>
          </a:p>
          <a:p>
            <a:pPr lvl="1"/>
            <a:r>
              <a:rPr lang="en-US" dirty="0"/>
              <a:t>325 Structures</a:t>
            </a:r>
          </a:p>
          <a:p>
            <a:r>
              <a:rPr lang="en-US" dirty="0"/>
              <a:t>1981 California Public Resources Code 4201-4204</a:t>
            </a:r>
          </a:p>
          <a:p>
            <a:pPr lvl="1"/>
            <a:r>
              <a:rPr lang="en-US" dirty="0"/>
              <a:t>Required Fire Hazard Severity Maps for SRA</a:t>
            </a:r>
          </a:p>
          <a:p>
            <a:r>
              <a:rPr lang="en-US" dirty="0"/>
              <a:t>1985 First maps released</a:t>
            </a:r>
          </a:p>
          <a:p>
            <a:pPr lvl="1"/>
            <a:r>
              <a:rPr lang="en-US" dirty="0"/>
              <a:t>Danger rating approach based number of days per year of high burning index</a:t>
            </a:r>
          </a:p>
          <a:p>
            <a:r>
              <a:rPr lang="en-US" dirty="0"/>
              <a:t>1991 Tunnel Fire</a:t>
            </a:r>
          </a:p>
          <a:p>
            <a:pPr lvl="1"/>
            <a:r>
              <a:rPr lang="en-US" dirty="0"/>
              <a:t>25 deaths</a:t>
            </a:r>
          </a:p>
          <a:p>
            <a:pPr lvl="1"/>
            <a:r>
              <a:rPr lang="en-US" dirty="0"/>
              <a:t>3000 structures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5F75C2-E8B9-9C84-69A3-D6680D0F2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935" y="501499"/>
            <a:ext cx="4151376" cy="30720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73DC9B-EE32-BEAB-CCBE-C6276B531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3480" y="3732021"/>
            <a:ext cx="4075831" cy="191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56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4E4DB-4C07-AF20-8346-0108773E7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200C7-31D1-A234-34EF-819394190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62297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1992 Bates Law</a:t>
            </a:r>
          </a:p>
          <a:p>
            <a:pPr lvl="1"/>
            <a:r>
              <a:rPr lang="en-US" dirty="0"/>
              <a:t>Required Fire Hazard Severity Zones in LRA</a:t>
            </a:r>
          </a:p>
          <a:p>
            <a:pPr lvl="2"/>
            <a:r>
              <a:rPr lang="en-US" dirty="0"/>
              <a:t>Vegetation</a:t>
            </a:r>
          </a:p>
          <a:p>
            <a:pPr lvl="2"/>
            <a:r>
              <a:rPr lang="en-US" dirty="0"/>
              <a:t>Terrain</a:t>
            </a:r>
          </a:p>
          <a:p>
            <a:pPr lvl="2"/>
            <a:r>
              <a:rPr lang="en-US" dirty="0"/>
              <a:t>Fire History</a:t>
            </a:r>
          </a:p>
          <a:p>
            <a:pPr lvl="2"/>
            <a:r>
              <a:rPr lang="en-US" dirty="0"/>
              <a:t>Access</a:t>
            </a:r>
          </a:p>
          <a:p>
            <a:pPr lvl="2"/>
            <a:r>
              <a:rPr lang="en-US" dirty="0"/>
              <a:t>Egress</a:t>
            </a:r>
          </a:p>
          <a:p>
            <a:r>
              <a:rPr lang="en-US" dirty="0"/>
              <a:t>2007 Fire Resource Assessment Program (FRAP) completed statewide maps for SRA</a:t>
            </a:r>
          </a:p>
          <a:p>
            <a:pPr lvl="1"/>
            <a:r>
              <a:rPr lang="en-US" dirty="0"/>
              <a:t>Moderate</a:t>
            </a:r>
          </a:p>
          <a:p>
            <a:pPr lvl="1"/>
            <a:r>
              <a:rPr lang="en-US" dirty="0"/>
              <a:t>High</a:t>
            </a:r>
          </a:p>
          <a:p>
            <a:pPr lvl="1"/>
            <a:r>
              <a:rPr lang="en-US" dirty="0"/>
              <a:t>Very High</a:t>
            </a:r>
          </a:p>
          <a:p>
            <a:pPr lvl="2"/>
            <a:r>
              <a:rPr lang="en-US" dirty="0"/>
              <a:t>Fire history</a:t>
            </a:r>
          </a:p>
          <a:p>
            <a:pPr lvl="2"/>
            <a:r>
              <a:rPr lang="en-US" dirty="0"/>
              <a:t>Vegetation</a:t>
            </a:r>
          </a:p>
          <a:p>
            <a:pPr lvl="2"/>
            <a:r>
              <a:rPr lang="en-US" dirty="0"/>
              <a:t>Predicted Flame Length</a:t>
            </a:r>
          </a:p>
          <a:p>
            <a:pPr lvl="2"/>
            <a:r>
              <a:rPr lang="en-US" dirty="0"/>
              <a:t>Embers</a:t>
            </a:r>
          </a:p>
          <a:p>
            <a:pPr lvl="2"/>
            <a:r>
              <a:rPr lang="en-US" dirty="0"/>
              <a:t>Terrain</a:t>
            </a:r>
          </a:p>
          <a:p>
            <a:r>
              <a:rPr lang="en-US" dirty="0"/>
              <a:t>2011 FRAP competed maps for LRA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AE3860-EC73-A19A-7D35-A0C65F4C3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522" y="287256"/>
            <a:ext cx="5762297" cy="2977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860E19-30D6-E3BB-E669-2A490DA3D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522" y="4064433"/>
            <a:ext cx="5762297" cy="193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31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38723-9152-0C90-B61D-8AB1D7D4A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390F4-9DA5-E1F6-EA7E-D9AFBA95A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72807" cy="4351338"/>
          </a:xfrm>
        </p:spPr>
        <p:txBody>
          <a:bodyPr/>
          <a:lstStyle/>
          <a:p>
            <a:r>
              <a:rPr lang="en-US" dirty="0"/>
              <a:t>2012 - SB 1241</a:t>
            </a:r>
          </a:p>
          <a:p>
            <a:pPr lvl="1"/>
            <a:r>
              <a:rPr lang="en-US" dirty="0"/>
              <a:t>Required mitigation planning in long range planning documents</a:t>
            </a:r>
          </a:p>
          <a:p>
            <a:r>
              <a:rPr lang="en-US" dirty="0"/>
              <a:t>2021 – SB 63 requires the fire hazard severity zones maps in LRA</a:t>
            </a:r>
          </a:p>
          <a:p>
            <a:r>
              <a:rPr lang="en-US" dirty="0"/>
              <a:t>Maps updates</a:t>
            </a:r>
          </a:p>
          <a:p>
            <a:pPr lvl="1"/>
            <a:r>
              <a:rPr lang="en-US" dirty="0"/>
              <a:t>SRA April 2024</a:t>
            </a:r>
          </a:p>
          <a:p>
            <a:pPr lvl="1"/>
            <a:r>
              <a:rPr lang="en-US" dirty="0"/>
              <a:t>LRA estimated at end of 2024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46DF81-06E1-4B0F-20FE-785AB9EF9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007" y="434810"/>
            <a:ext cx="5375852" cy="24281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99D2D1-0765-232D-79C3-23F3AB34B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470" y="3858446"/>
            <a:ext cx="5532926" cy="279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66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F6307-F35C-0703-FE60-86D8950B4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 Hazard Severity Zones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61C48-F62D-C176-6BC5-15808E46F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49662" cy="4351338"/>
          </a:xfrm>
        </p:spPr>
        <p:txBody>
          <a:bodyPr/>
          <a:lstStyle/>
          <a:p>
            <a:r>
              <a:rPr lang="en-US" dirty="0"/>
              <a:t>Hazard – NOT Risk</a:t>
            </a:r>
          </a:p>
          <a:p>
            <a:pPr lvl="1"/>
            <a:r>
              <a:rPr lang="en-US" dirty="0"/>
              <a:t>Hazard = Physical conditions that produce likely hood of fire over a 30 to 50 year period. </a:t>
            </a:r>
          </a:p>
          <a:p>
            <a:pPr lvl="2"/>
            <a:r>
              <a:rPr lang="en-US" dirty="0"/>
              <a:t>Blind to any short term modification; building codes, fuel reduction, ETC. </a:t>
            </a:r>
          </a:p>
          <a:p>
            <a:pPr lvl="1"/>
            <a:r>
              <a:rPr lang="en-US" dirty="0"/>
              <a:t>Risk is a combination of Hazards, Consequences, and Vulnerability</a:t>
            </a:r>
          </a:p>
          <a:p>
            <a:pPr lvl="1"/>
            <a:r>
              <a:rPr lang="en-US" dirty="0"/>
              <a:t>Hazard Score = Zones – Average of score</a:t>
            </a:r>
          </a:p>
          <a:p>
            <a:pPr lvl="2"/>
            <a:r>
              <a:rPr lang="en-US" dirty="0"/>
              <a:t>Flame length</a:t>
            </a:r>
          </a:p>
          <a:p>
            <a:pPr lvl="2"/>
            <a:r>
              <a:rPr lang="en-US" dirty="0"/>
              <a:t>Embers</a:t>
            </a:r>
          </a:p>
          <a:p>
            <a:pPr lvl="2"/>
            <a:r>
              <a:rPr lang="en-US" dirty="0"/>
              <a:t>Likelihood of area burning</a:t>
            </a:r>
          </a:p>
          <a:p>
            <a:pPr lvl="1"/>
            <a:r>
              <a:rPr lang="en-US" dirty="0"/>
              <a:t>Not a Structure Loss Model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3453F8-B327-AB1D-6747-301DDD63F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0692" y="828373"/>
            <a:ext cx="4173577" cy="23564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11842B-CC56-C19A-10F9-A78ADAFD3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7832" y="3673175"/>
            <a:ext cx="4206438" cy="28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16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3EED8-8889-3B2F-BDF0-E199D5C7A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 Hazard Severity Zones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31242-B7C0-035A-8276-F887851E9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Influence</a:t>
            </a:r>
          </a:p>
          <a:p>
            <a:pPr lvl="1"/>
            <a:r>
              <a:rPr lang="en-US" dirty="0"/>
              <a:t>New building codes</a:t>
            </a:r>
          </a:p>
          <a:p>
            <a:pPr lvl="1"/>
            <a:r>
              <a:rPr lang="en-US" dirty="0"/>
              <a:t>Disclosures at time of sale</a:t>
            </a:r>
          </a:p>
          <a:p>
            <a:pPr lvl="1"/>
            <a:r>
              <a:rPr lang="en-US" dirty="0"/>
              <a:t>100 foot defensible space around buildings</a:t>
            </a:r>
          </a:p>
          <a:p>
            <a:pPr lvl="1"/>
            <a:r>
              <a:rPr lang="en-US" dirty="0"/>
              <a:t>Area new development</a:t>
            </a:r>
          </a:p>
          <a:p>
            <a:pPr lvl="2"/>
            <a:r>
              <a:rPr lang="en-US" dirty="0"/>
              <a:t>Road width</a:t>
            </a:r>
          </a:p>
          <a:p>
            <a:pPr lvl="2"/>
            <a:r>
              <a:rPr lang="en-US" dirty="0"/>
              <a:t>Signage</a:t>
            </a:r>
          </a:p>
          <a:p>
            <a:pPr lvl="2"/>
            <a:r>
              <a:rPr lang="en-US" dirty="0"/>
              <a:t>Water supply</a:t>
            </a:r>
          </a:p>
          <a:p>
            <a:r>
              <a:rPr lang="en-US" dirty="0"/>
              <a:t>Maps can be viewed at</a:t>
            </a:r>
          </a:p>
          <a:p>
            <a:pPr lvl="1"/>
            <a:r>
              <a:rPr lang="en-US" dirty="0">
                <a:hlinkClick r:id="rId2"/>
              </a:rPr>
              <a:t>https://experience.arcgis.com/experience/03beab8511814e79a0e4eabf0d3e7247/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A00C20-35AF-D837-08B1-FF656DADF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8089" y="437220"/>
            <a:ext cx="4228309" cy="416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34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7A083-ECFD-2EE4-7FFC-9358CE1AF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– Insurance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3F600-3B14-A2C1-2C17-DAF67A715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Threats – Consequences – Vulnerabilities (TCV)</a:t>
            </a:r>
          </a:p>
          <a:p>
            <a:pPr lvl="1"/>
            <a:r>
              <a:rPr lang="en-US" dirty="0"/>
              <a:t>Threat close to Hazards</a:t>
            </a:r>
          </a:p>
          <a:p>
            <a:pPr lvl="2"/>
            <a:r>
              <a:rPr lang="en-US" dirty="0"/>
              <a:t>Don’t consider Zones</a:t>
            </a:r>
          </a:p>
          <a:p>
            <a:pPr lvl="1"/>
            <a:r>
              <a:rPr lang="en-US" dirty="0"/>
              <a:t>Consequences</a:t>
            </a:r>
          </a:p>
          <a:p>
            <a:pPr lvl="2"/>
            <a:r>
              <a:rPr lang="en-US" dirty="0"/>
              <a:t>Life and Property in $</a:t>
            </a:r>
          </a:p>
          <a:p>
            <a:pPr lvl="1"/>
            <a:r>
              <a:rPr lang="en-US" dirty="0"/>
              <a:t>Vulnerabilities</a:t>
            </a:r>
          </a:p>
          <a:p>
            <a:pPr lvl="2"/>
            <a:r>
              <a:rPr lang="en-US" dirty="0"/>
              <a:t>Response models</a:t>
            </a:r>
          </a:p>
          <a:p>
            <a:pPr lvl="2"/>
            <a:r>
              <a:rPr lang="en-US" dirty="0"/>
              <a:t>Mitigation actions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8E3E15-11E4-8217-EDF7-32EFB4861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6774" y="1960563"/>
            <a:ext cx="6190128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47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B3E01D9-0118-AF5F-4102-E040F83D8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Thank you for Support</a:t>
            </a:r>
            <a:br>
              <a:rPr lang="en-US" dirty="0"/>
            </a:br>
            <a:r>
              <a:rPr lang="en-US" dirty="0"/>
              <a:t>And Partnership</a:t>
            </a:r>
          </a:p>
        </p:txBody>
      </p:sp>
      <p:sp>
        <p:nvSpPr>
          <p:cNvPr id="5" name="Freeform 13">
            <a:extLst>
              <a:ext uri="{FF2B5EF4-FFF2-40B4-BE49-F238E27FC236}">
                <a16:creationId xmlns:a16="http://schemas.microsoft.com/office/drawing/2014/main" id="{59C8AA2B-5CCE-038B-16B8-F1F29B6AC078}"/>
              </a:ext>
            </a:extLst>
          </p:cNvPr>
          <p:cNvSpPr/>
          <p:nvPr/>
        </p:nvSpPr>
        <p:spPr>
          <a:xfrm>
            <a:off x="7142018" y="114763"/>
            <a:ext cx="4114800" cy="5527431"/>
          </a:xfrm>
          <a:custGeom>
            <a:avLst/>
            <a:gdLst/>
            <a:ahLst/>
            <a:cxnLst/>
            <a:rect l="l" t="t" r="r" b="b"/>
            <a:pathLst>
              <a:path w="6031027" h="7148722">
                <a:moveTo>
                  <a:pt x="0" y="0"/>
                </a:moveTo>
                <a:lnTo>
                  <a:pt x="6031027" y="0"/>
                </a:lnTo>
                <a:lnTo>
                  <a:pt x="6031027" y="7148721"/>
                </a:lnTo>
                <a:lnTo>
                  <a:pt x="0" y="71487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66" r="-19322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C8BDB875-CA29-B0FA-2A39-C826A0DE040E}"/>
              </a:ext>
            </a:extLst>
          </p:cNvPr>
          <p:cNvSpPr/>
          <p:nvPr/>
        </p:nvSpPr>
        <p:spPr>
          <a:xfrm>
            <a:off x="154219" y="2436379"/>
            <a:ext cx="3134418" cy="2862840"/>
          </a:xfrm>
          <a:custGeom>
            <a:avLst/>
            <a:gdLst/>
            <a:ahLst/>
            <a:cxnLst/>
            <a:rect l="l" t="t" r="r" b="b"/>
            <a:pathLst>
              <a:path w="2069107" h="1877544">
                <a:moveTo>
                  <a:pt x="0" y="0"/>
                </a:moveTo>
                <a:lnTo>
                  <a:pt x="2069107" y="0"/>
                </a:lnTo>
                <a:lnTo>
                  <a:pt x="2069107" y="1877544"/>
                </a:lnTo>
                <a:lnTo>
                  <a:pt x="0" y="18775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332" r="-1332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A93A1DA2-0AC2-8CBB-9A90-AC346C953DA4}"/>
              </a:ext>
            </a:extLst>
          </p:cNvPr>
          <p:cNvSpPr/>
          <p:nvPr/>
        </p:nvSpPr>
        <p:spPr>
          <a:xfrm>
            <a:off x="3331846" y="2436379"/>
            <a:ext cx="3134419" cy="2862840"/>
          </a:xfrm>
          <a:custGeom>
            <a:avLst/>
            <a:gdLst/>
            <a:ahLst/>
            <a:cxnLst/>
            <a:rect l="l" t="t" r="r" b="b"/>
            <a:pathLst>
              <a:path w="2069107" h="1942551">
                <a:moveTo>
                  <a:pt x="0" y="0"/>
                </a:moveTo>
                <a:lnTo>
                  <a:pt x="2069107" y="0"/>
                </a:lnTo>
                <a:lnTo>
                  <a:pt x="2069107" y="1942552"/>
                </a:lnTo>
                <a:lnTo>
                  <a:pt x="0" y="19425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332" r="-1332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B0942AE-7DBA-5D42-3B04-CF4E67EC8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83473" y="5818909"/>
            <a:ext cx="9025054" cy="1039091"/>
          </a:xfrm>
        </p:spPr>
        <p:txBody>
          <a:bodyPr/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Mission: Protect Lives and Property</a:t>
            </a:r>
          </a:p>
          <a:p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Integrity    Accountability    Teamwork    Respect    Professionalism</a:t>
            </a:r>
            <a:r>
              <a:rPr lang="en-US" sz="2800" dirty="0">
                <a:effectLst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139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96</TotalTime>
  <Words>320</Words>
  <Application>Microsoft Office PowerPoint</Application>
  <PresentationFormat>Widescreen</PresentationFormat>
  <Paragraphs>74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History</vt:lpstr>
      <vt:lpstr>History</vt:lpstr>
      <vt:lpstr>History</vt:lpstr>
      <vt:lpstr>Fire Hazard Severity Zones</vt:lpstr>
      <vt:lpstr>Fire Hazard Severity Zones</vt:lpstr>
      <vt:lpstr>Risk – Insurance Models</vt:lpstr>
      <vt:lpstr>Thank you for Support And Partnership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Mary Morris-Mayorga</cp:lastModifiedBy>
  <cp:revision>7</cp:revision>
  <dcterms:created xsi:type="dcterms:W3CDTF">2024-08-19T18:28:08Z</dcterms:created>
  <dcterms:modified xsi:type="dcterms:W3CDTF">2024-08-21T16:20:24Z</dcterms:modified>
</cp:coreProperties>
</file>