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3134" r:id="rId2"/>
    <p:sldId id="3182" r:id="rId3"/>
    <p:sldId id="3136" r:id="rId4"/>
    <p:sldId id="313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74"/>
  </p:normalViewPr>
  <p:slideViewPr>
    <p:cSldViewPr snapToGrid="0" showGuides="1">
      <p:cViewPr varScale="1">
        <p:scale>
          <a:sx n="119" d="100"/>
          <a:sy n="119" d="100"/>
        </p:scale>
        <p:origin x="7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1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4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1794034"/>
            <a:ext cx="3383280" cy="1920240"/>
          </a:xfrm>
          <a:noFill/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0668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93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C393-FD91-2642-98AB-6321130E0A78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1429C-AF48-D640-8F82-FC5CCADD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0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2E1B-D1BD-4839-8847-BD78E39F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6673"/>
            <a:ext cx="4507454" cy="2767601"/>
          </a:xfrm>
        </p:spPr>
        <p:txBody>
          <a:bodyPr/>
          <a:lstStyle/>
          <a:p>
            <a:r>
              <a:rPr lang="en-US" dirty="0"/>
              <a:t>El Cerrito</a:t>
            </a:r>
            <a:br>
              <a:rPr lang="en-US" dirty="0"/>
            </a:br>
            <a:r>
              <a:rPr lang="en-US" dirty="0"/>
              <a:t>Kensington </a:t>
            </a:r>
            <a:br>
              <a:rPr lang="en-US" dirty="0"/>
            </a:br>
            <a:r>
              <a:rPr lang="en-US" dirty="0"/>
              <a:t>Fire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40F6-044E-4D29-B141-5D4774A9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066800"/>
            <a:ext cx="6096000" cy="49216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Enhance community safety by reducing loss of life and property and safeguarding the environment </a:t>
            </a:r>
          </a:p>
          <a:p>
            <a:r>
              <a:rPr lang="en-US" dirty="0"/>
              <a:t>Effectively respond to fires, rescues, and medical emergencies, hazardous material incidents, and major disasters</a:t>
            </a:r>
          </a:p>
          <a:p>
            <a:r>
              <a:rPr lang="en-US" dirty="0"/>
              <a:t>Core functions include:</a:t>
            </a:r>
          </a:p>
          <a:p>
            <a:pPr lvl="1"/>
            <a:r>
              <a:rPr lang="en-US" dirty="0"/>
              <a:t>Fire Suppression </a:t>
            </a:r>
          </a:p>
          <a:p>
            <a:pPr lvl="1"/>
            <a:r>
              <a:rPr lang="en-US" dirty="0"/>
              <a:t>Emergency Medical Response</a:t>
            </a:r>
          </a:p>
          <a:p>
            <a:pPr lvl="1"/>
            <a:r>
              <a:rPr lang="en-US" dirty="0"/>
              <a:t>Code Enforcement and Fire Inspections</a:t>
            </a:r>
          </a:p>
          <a:p>
            <a:pPr lvl="1"/>
            <a:r>
              <a:rPr lang="en-US" dirty="0"/>
              <a:t>Vegetation Reduction </a:t>
            </a:r>
          </a:p>
          <a:p>
            <a:pPr lvl="1"/>
            <a:r>
              <a:rPr lang="en-US" dirty="0"/>
              <a:t>Public Education and Outreach</a:t>
            </a:r>
          </a:p>
        </p:txBody>
      </p:sp>
    </p:spTree>
    <p:extLst>
      <p:ext uri="{BB962C8B-B14F-4D97-AF65-F5344CB8AC3E}">
        <p14:creationId xmlns:p14="http://schemas.microsoft.com/office/powerpoint/2010/main" val="199282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782DF-09C2-4A82-8FAD-C1B56D40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98"/>
            <a:ext cx="10515600" cy="1325563"/>
          </a:xfrm>
        </p:spPr>
        <p:txBody>
          <a:bodyPr/>
          <a:lstStyle/>
          <a:p>
            <a:r>
              <a:rPr lang="en-US" dirty="0"/>
              <a:t>Department Overview and Staffing</a:t>
            </a:r>
          </a:p>
        </p:txBody>
      </p:sp>
      <p:pic>
        <p:nvPicPr>
          <p:cNvPr id="7" name="Content Placeholder 6" descr="A graph with text and blue bars&#10;&#10;Description automatically generated">
            <a:extLst>
              <a:ext uri="{FF2B5EF4-FFF2-40B4-BE49-F238E27FC236}">
                <a16:creationId xmlns:a16="http://schemas.microsoft.com/office/drawing/2014/main" id="{FBB11AB7-1E9F-B7B8-90F0-096EB199EB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304" y="1093384"/>
            <a:ext cx="4852294" cy="2880727"/>
          </a:xfr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ABD0080-43D4-4989-A654-572961A3DF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2202672"/>
              </p:ext>
            </p:extLst>
          </p:nvPr>
        </p:nvGraphicFramePr>
        <p:xfrm>
          <a:off x="5002902" y="1093384"/>
          <a:ext cx="7189095" cy="3779831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684875">
                  <a:extLst>
                    <a:ext uri="{9D8B030D-6E8A-4147-A177-3AD203B41FA5}">
                      <a16:colId xmlns:a16="http://schemas.microsoft.com/office/drawing/2014/main" val="2760776685"/>
                    </a:ext>
                  </a:extLst>
                </a:gridCol>
                <a:gridCol w="942652">
                  <a:extLst>
                    <a:ext uri="{9D8B030D-6E8A-4147-A177-3AD203B41FA5}">
                      <a16:colId xmlns:a16="http://schemas.microsoft.com/office/drawing/2014/main" val="1486647969"/>
                    </a:ext>
                  </a:extLst>
                </a:gridCol>
                <a:gridCol w="890392">
                  <a:extLst>
                    <a:ext uri="{9D8B030D-6E8A-4147-A177-3AD203B41FA5}">
                      <a16:colId xmlns:a16="http://schemas.microsoft.com/office/drawing/2014/main" val="3860072120"/>
                    </a:ext>
                  </a:extLst>
                </a:gridCol>
                <a:gridCol w="890392">
                  <a:extLst>
                    <a:ext uri="{9D8B030D-6E8A-4147-A177-3AD203B41FA5}">
                      <a16:colId xmlns:a16="http://schemas.microsoft.com/office/drawing/2014/main" val="803909928"/>
                    </a:ext>
                  </a:extLst>
                </a:gridCol>
                <a:gridCol w="890392">
                  <a:extLst>
                    <a:ext uri="{9D8B030D-6E8A-4147-A177-3AD203B41FA5}">
                      <a16:colId xmlns:a16="http://schemas.microsoft.com/office/drawing/2014/main" val="1130604811"/>
                    </a:ext>
                  </a:extLst>
                </a:gridCol>
                <a:gridCol w="890392">
                  <a:extLst>
                    <a:ext uri="{9D8B030D-6E8A-4147-A177-3AD203B41FA5}">
                      <a16:colId xmlns:a16="http://schemas.microsoft.com/office/drawing/2014/main" val="2394467544"/>
                    </a:ext>
                  </a:extLst>
                </a:gridCol>
              </a:tblGrid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DEPARTMENT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2021-22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2022-23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2023-24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2024-25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2025-26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3581476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Chief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1391961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Executive Administrative Assistant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306529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Battalion Chief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2276974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Battalion Chief/Training Officer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3184568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Captain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8765783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Captain/Paramedic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1679110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Captain/Paramedic/FPO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0394199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Engineer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3177351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Engineer/Paramedic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7170019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Firefighter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8063202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Firefighter/Paramedic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8078319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Civilian Fire Marshall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2515169"/>
                  </a:ext>
                </a:extLst>
              </a:tr>
              <a:tr h="242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DEPARTMENT TOTAL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3979769"/>
                  </a:ext>
                </a:extLst>
              </a:tr>
            </a:tbl>
          </a:graphicData>
        </a:graphic>
      </p:graphicFrame>
      <p:pic>
        <p:nvPicPr>
          <p:cNvPr id="3" name="Picture 2" descr="A graph of average resp time&#10;&#10;Description automatically generated">
            <a:extLst>
              <a:ext uri="{FF2B5EF4-FFF2-40B4-BE49-F238E27FC236}">
                <a16:creationId xmlns:a16="http://schemas.microsoft.com/office/drawing/2014/main" id="{DE38220C-2BD9-FEE5-6001-2A87C1BC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" y="3974111"/>
            <a:ext cx="4852295" cy="28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C42-081E-4204-AF18-AE7F755F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9" y="0"/>
            <a:ext cx="10515600" cy="1325563"/>
          </a:xfrm>
        </p:spPr>
        <p:txBody>
          <a:bodyPr/>
          <a:lstStyle/>
          <a:p>
            <a:r>
              <a:rPr lang="en-US" dirty="0"/>
              <a:t>FY 2023-24 Highlights and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873A-706D-4380-BAFC-82C657CA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44905"/>
            <a:ext cx="6196405" cy="5532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>
                <a:latin typeface="Arial"/>
                <a:ea typeface="Calibri"/>
                <a:cs typeface="Arial"/>
              </a:rPr>
              <a:t>Administration</a:t>
            </a:r>
            <a:endParaRPr lang="en-US" b="1" dirty="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Enhanced automatic aid agreements with regional partners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Hired three firefighters 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Submitted grants for new self-contained breathing apparatus (SCBA) for 400,000 dollars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Saved $17,801,300 in property value in El Cerrito and Kensington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>
                <a:latin typeface="Arial"/>
                <a:ea typeface="Calibri"/>
                <a:cs typeface="Arial"/>
              </a:rPr>
              <a:t>Training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Exercised the Emergency Operations Plan during a three-day earthquake drill 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Completed trench rescue training 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Completed a joint fire academy with Richmond Fire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>
                <a:latin typeface="Arial"/>
                <a:ea typeface="Calibri"/>
                <a:cs typeface="Arial"/>
              </a:rPr>
              <a:t>Public Outreach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Partnered with Lamorinda for CERT training 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El Cerrito/Kensington’s CERT program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ea typeface="Calibri"/>
                <a:cs typeface="Arial"/>
              </a:rPr>
              <a:t>Hosted Tri-City Safety Day and CPR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FB2EC-779A-465A-8FD4-4B10EF35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firemen putting out a fire in a house&#10;&#10;Description automatically generated">
            <a:extLst>
              <a:ext uri="{FF2B5EF4-FFF2-40B4-BE49-F238E27FC236}">
                <a16:creationId xmlns:a16="http://schemas.microsoft.com/office/drawing/2014/main" id="{63525DE9-093A-3BB3-C9F1-5B52610C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861" y="1144905"/>
            <a:ext cx="5713394" cy="57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081C-9A51-4C4E-9768-D6036C56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FY 2024-25 and FY 2025-26 Focus/Workplan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779A-FB8B-4386-8317-9F89232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7189"/>
            <a:ext cx="6493769" cy="56235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00" b="1" dirty="0">
                <a:latin typeface="Arial"/>
                <a:ea typeface="Calibri"/>
                <a:cs typeface="Arial"/>
              </a:rPr>
              <a:t>Administration</a:t>
            </a:r>
            <a:endParaRPr lang="en-US" b="1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Purchase new EKG monitors</a:t>
            </a:r>
            <a:endParaRPr lang="en-US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Complete our Records Management system (RMS) upgrade</a:t>
            </a: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1900" b="1" dirty="0">
              <a:latin typeface="Arial"/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 sz="1900" b="1" dirty="0">
                <a:latin typeface="Arial"/>
                <a:ea typeface="Calibri"/>
                <a:cs typeface="Arial"/>
              </a:rPr>
              <a:t>Training</a:t>
            </a:r>
            <a:endParaRPr lang="en-US" b="1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Compete high-rise training and wildland drill with regional partners</a:t>
            </a:r>
            <a:endParaRPr lang="en-US" sz="1900" dirty="0">
              <a:latin typeface="Arial"/>
              <a:cs typeface="Arial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Host an Earthquake exercise with regional partners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Host seven CERT classes to expand the team</a:t>
            </a:r>
            <a:endParaRPr lang="en-US" dirty="0">
              <a:ea typeface="Calibri"/>
              <a:cs typeface="Calibri"/>
            </a:endParaRPr>
          </a:p>
          <a:p>
            <a:endParaRPr lang="en-US" sz="1900" dirty="0">
              <a:latin typeface="Arial"/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 sz="1900" b="1" dirty="0">
                <a:latin typeface="Arial"/>
                <a:ea typeface="Calibri"/>
                <a:cs typeface="Arial"/>
              </a:rPr>
              <a:t>Operations</a:t>
            </a:r>
            <a:endParaRPr lang="en-US" b="1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Maintain response times below 8 minutes</a:t>
            </a:r>
            <a:endParaRPr lang="en-US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Develop a regional SOG for electric vehicle fires 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Develop a regional SOG for Active Shooter/IMCI events</a:t>
            </a:r>
            <a:endParaRPr lang="en-US" dirty="0">
              <a:ea typeface="Calibri"/>
              <a:cs typeface="Calibri"/>
            </a:endParaRPr>
          </a:p>
          <a:p>
            <a:r>
              <a:rPr lang="en-US" sz="1900" dirty="0">
                <a:latin typeface="Arial"/>
                <a:ea typeface="Calibri"/>
                <a:cs typeface="Arial"/>
              </a:rPr>
              <a:t>Enhance our shared response with Berkeley, Albany, Richmond, and Con Fire to decrease response times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55DF-998D-4E4F-A04F-087DCF77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 firefighter walking up stairs with smoke&#10;&#10;Description automatically generated">
            <a:extLst>
              <a:ext uri="{FF2B5EF4-FFF2-40B4-BE49-F238E27FC236}">
                <a16:creationId xmlns:a16="http://schemas.microsoft.com/office/drawing/2014/main" id="{580924E5-4AD3-DC5E-745E-FB8B87F2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69" y="1147189"/>
            <a:ext cx="5698232" cy="57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356</Words>
  <Application>Microsoft Macintosh PowerPoint</Application>
  <PresentationFormat>Widescreen</PresentationFormat>
  <Paragraphs>125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El Cerrito Kensington  Fire Department</vt:lpstr>
      <vt:lpstr>Department Overview and Staffing</vt:lpstr>
      <vt:lpstr>FY 2023-24 Highlights and Accomplishments</vt:lpstr>
      <vt:lpstr>FY 2024-25 and FY 2025-26 Focus/Workplan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Department</dc:title>
  <dc:creator>Microsoft Office User</dc:creator>
  <cp:lastModifiedBy>Microsoft Office User</cp:lastModifiedBy>
  <cp:revision>3</cp:revision>
  <dcterms:created xsi:type="dcterms:W3CDTF">2024-06-04T23:59:40Z</dcterms:created>
  <dcterms:modified xsi:type="dcterms:W3CDTF">2024-06-09T01:37:06Z</dcterms:modified>
</cp:coreProperties>
</file>